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3" autoAdjust="0"/>
    <p:restoredTop sz="94660"/>
  </p:normalViewPr>
  <p:slideViewPr>
    <p:cSldViewPr>
      <p:cViewPr varScale="1">
        <p:scale>
          <a:sx n="67" d="100"/>
          <a:sy n="67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095D-7B57-446F-AE5A-F8132D2C3CC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945D-6E1E-4793-A440-096DC24D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1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8EE2-736C-42B0-969B-D707D1FF6131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5B7F-5CF4-4152-9258-60E9B937C9AC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0135-5CCB-451B-BC0C-1C450ADB3414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AFBE-285D-4FA8-A848-C3C9DF1AD4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DF0F4-1CBE-4644-8523-6B22BD4CA6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8F6A0-44A8-4620-AC5F-31F8FF8E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DD368E25-09E0-4F52-BCBB-2B4227961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9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Notes Summary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D0B0E7-AC32-41F9-BEB4-C2C6DB78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FEDFF2-3895-4126-A6A2-90E4A42299F4}"/>
              </a:ext>
            </a:extLst>
          </p:cNvPr>
          <p:cNvSpPr/>
          <p:nvPr/>
        </p:nvSpPr>
        <p:spPr>
          <a:xfrm>
            <a:off x="6273802" y="3940175"/>
            <a:ext cx="3663889" cy="218236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u="sng" dirty="0"/>
              <a:t>JEWELLERY &amp; WATCHES</a:t>
            </a:r>
            <a:endParaRPr lang="en-GB" sz="1400" b="1" dirty="0"/>
          </a:p>
          <a:p>
            <a:r>
              <a:rPr lang="en-US" sz="1100" b="1" dirty="0"/>
              <a:t> 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For jewels, seasonal renewal of product move to better differentiate product offers. Younger and fashion consumers with high disposable income are targeted</a:t>
            </a:r>
            <a:endParaRPr lang="en-GB" sz="1100" dirty="0"/>
          </a:p>
          <a:p>
            <a:r>
              <a:rPr lang="en-US" sz="1100" dirty="0"/>
              <a:t> 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For watches, precious metals, new features and designs enable further differentiation for “premium” brands</a:t>
            </a:r>
          </a:p>
          <a:p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8FE56F-0115-4D19-B031-495D88CE86EC}"/>
              </a:ext>
            </a:extLst>
          </p:cNvPr>
          <p:cNvSpPr/>
          <p:nvPr/>
        </p:nvSpPr>
        <p:spPr>
          <a:xfrm>
            <a:off x="6248400" y="1541010"/>
            <a:ext cx="3689290" cy="216535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b="1" u="sng" dirty="0"/>
          </a:p>
          <a:p>
            <a:r>
              <a:rPr lang="en-US" sz="1400" b="1" u="sng" dirty="0"/>
              <a:t>PERFUME &amp; COSMETICS</a:t>
            </a:r>
            <a:endParaRPr lang="en-GB" sz="1400" b="1" dirty="0"/>
          </a:p>
          <a:p>
            <a:r>
              <a:rPr lang="en-US" sz="1100" b="1" dirty="0"/>
              <a:t> 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Provide a convenient option for diversification also thanks to low barrier to entry. Main drivers of growth are new products/markets and the expansion of customer base</a:t>
            </a:r>
            <a:endParaRPr lang="en-GB" sz="1100" dirty="0"/>
          </a:p>
          <a:p>
            <a:r>
              <a:rPr lang="en-US" sz="1100" dirty="0"/>
              <a:t> 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Men and younger customers are becoming interesting targets for the expansion. Products for men are driven by sports, fitness. Young are highly fashion literate and susceptible to marketing</a:t>
            </a:r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198094-5BFC-47F6-8DB5-82612BCDAE6A}"/>
              </a:ext>
            </a:extLst>
          </p:cNvPr>
          <p:cNvSpPr/>
          <p:nvPr/>
        </p:nvSpPr>
        <p:spPr>
          <a:xfrm>
            <a:off x="2228911" y="1541010"/>
            <a:ext cx="3689290" cy="216535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u="sng" dirty="0"/>
              <a:t>APPAREL AND FOOTWEAR</a:t>
            </a:r>
            <a:endParaRPr lang="en-GB" sz="1400" b="1" dirty="0"/>
          </a:p>
          <a:p>
            <a:r>
              <a:rPr lang="en-US" sz="1400" dirty="0"/>
              <a:t> 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Fashion trends have a significant impact on sales and due to the seasonal nature clothing attracts lower margins than other categories</a:t>
            </a:r>
            <a:endParaRPr lang="en-GB" sz="1100" dirty="0"/>
          </a:p>
          <a:p>
            <a:r>
              <a:rPr lang="en-US" sz="1100" dirty="0"/>
              <a:t> </a:t>
            </a:r>
            <a:endParaRPr lang="en-GB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“Fast fashion” is impacting this sector as high street emulates designer wear</a:t>
            </a:r>
            <a:endParaRPr lang="en-GB" sz="1100" dirty="0"/>
          </a:p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6CF160-056E-4972-8D61-4D500A4BCD77}"/>
              </a:ext>
            </a:extLst>
          </p:cNvPr>
          <p:cNvSpPr/>
          <p:nvPr/>
        </p:nvSpPr>
        <p:spPr>
          <a:xfrm>
            <a:off x="2228911" y="3940175"/>
            <a:ext cx="3689290" cy="218236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u="sng" dirty="0"/>
              <a:t>LEATHER GOODS</a:t>
            </a:r>
            <a:endParaRPr lang="en-GB" sz="1400" b="1" dirty="0"/>
          </a:p>
          <a:p>
            <a:r>
              <a:rPr lang="en-US" sz="1100" b="1" dirty="0"/>
              <a:t> 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Accessories are the “must have” items with high margins. Trend moves towards even greater exclusivity</a:t>
            </a:r>
            <a:endParaRPr lang="en-GB" sz="1100" dirty="0"/>
          </a:p>
          <a:p>
            <a:r>
              <a:rPr lang="en-US" sz="1100" dirty="0"/>
              <a:t> 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Handbags are the most important goods category, real “iconic” products, with long waiting lists. Trends move away from heavily logoed products due to the easier counterfeit</a:t>
            </a:r>
            <a:endParaRPr lang="en-GB" sz="1100" dirty="0"/>
          </a:p>
          <a:p>
            <a:pPr algn="ctr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Notes Summary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D0B0E7-AC32-41F9-BEB4-C2C6DB78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C0EEC-E925-46B2-AD66-01F2221D1B23}"/>
              </a:ext>
            </a:extLst>
          </p:cNvPr>
          <p:cNvSpPr txBox="1"/>
          <p:nvPr/>
        </p:nvSpPr>
        <p:spPr>
          <a:xfrm>
            <a:off x="1975100" y="1447800"/>
            <a:ext cx="4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here! </a:t>
            </a:r>
            <a:r>
              <a:rPr lang="en-GB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 </a:t>
            </a:r>
            <a:endParaRPr lang="en-GB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92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27</Words>
  <Application>Microsoft Office PowerPoint</Application>
  <PresentationFormat>Widescreen</PresentationFormat>
  <Paragraphs>29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40</cp:revision>
  <dcterms:created xsi:type="dcterms:W3CDTF">2006-08-16T00:00:00Z</dcterms:created>
  <dcterms:modified xsi:type="dcterms:W3CDTF">2019-09-09T13:59:50Z</dcterms:modified>
</cp:coreProperties>
</file>